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6"/>
  </p:notesMasterIdLst>
  <p:handoutMasterIdLst>
    <p:handoutMasterId r:id="rId27"/>
  </p:handoutMasterIdLst>
  <p:sldIdLst>
    <p:sldId id="256" r:id="rId2"/>
    <p:sldId id="257" r:id="rId3"/>
    <p:sldId id="259" r:id="rId4"/>
    <p:sldId id="271" r:id="rId5"/>
    <p:sldId id="264" r:id="rId6"/>
    <p:sldId id="274" r:id="rId7"/>
    <p:sldId id="268" r:id="rId8"/>
    <p:sldId id="270" r:id="rId9"/>
    <p:sldId id="267" r:id="rId10"/>
    <p:sldId id="266" r:id="rId11"/>
    <p:sldId id="269" r:id="rId12"/>
    <p:sldId id="272" r:id="rId13"/>
    <p:sldId id="275" r:id="rId14"/>
    <p:sldId id="279" r:id="rId15"/>
    <p:sldId id="280" r:id="rId16"/>
    <p:sldId id="258" r:id="rId17"/>
    <p:sldId id="276" r:id="rId18"/>
    <p:sldId id="273" r:id="rId19"/>
    <p:sldId id="277" r:id="rId20"/>
    <p:sldId id="278" r:id="rId21"/>
    <p:sldId id="260" r:id="rId22"/>
    <p:sldId id="261" r:id="rId23"/>
    <p:sldId id="262" r:id="rId24"/>
    <p:sldId id="263" r:id="rId25"/>
  </p:sldIdLst>
  <p:sldSz cx="9144000" cy="6858000" type="screen4x3"/>
  <p:notesSz cx="6858000" cy="9144000"/>
  <p:defaultTextStyle>
    <a:defPPr>
      <a:defRPr lang="de-DE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3E3E3"/>
    <a:srgbClr val="D9DB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2" autoAdjust="0"/>
    <p:restoredTop sz="83926" autoAdjust="0"/>
  </p:normalViewPr>
  <p:slideViewPr>
    <p:cSldViewPr snapToGrid="0" snapToObjects="1">
      <p:cViewPr varScale="1">
        <p:scale>
          <a:sx n="69" d="100"/>
          <a:sy n="69" d="100"/>
        </p:scale>
        <p:origin x="1858" y="5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6817F0-84FC-C145-AFC3-FA42D1D21F8E}" type="datetimeFigureOut">
              <a:rPr lang="de-DE" smtClean="0"/>
              <a:pPr/>
              <a:t>12.08.2020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C16E92-7EF2-5A47-8774-75AC8D7375DB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7619881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0FA3C8-DE25-7348-A1F7-D749F91943C8}" type="datetimeFigureOut">
              <a:rPr lang="de-DE" smtClean="0"/>
              <a:pPr/>
              <a:t>12.08.2020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0E6540-DBC8-1449-A578-CCAD6D2991BC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7726621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E6540-DBC8-1449-A578-CCAD6D2991BC}" type="slidenum">
              <a:rPr lang="de-DE" smtClean="0"/>
              <a:pPr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215908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Domenic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E6540-DBC8-1449-A578-CCAD6D2991BC}" type="slidenum">
              <a:rPr lang="de-DE" smtClean="0"/>
              <a:pPr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702309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Domenic &amp; Katrin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E6540-DBC8-1449-A578-CCAD6D2991BC}" type="slidenum">
              <a:rPr lang="de-DE" smtClean="0"/>
              <a:pPr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158110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0E6540-DBC8-1449-A578-CCAD6D2991BC}" type="slidenum">
              <a:rPr lang="de-DE" smtClean="0"/>
              <a:pPr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871762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Alexander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E6540-DBC8-1449-A578-CCAD6D2991BC}" type="slidenum">
              <a:rPr lang="de-DE" smtClean="0"/>
              <a:pPr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592752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0E6540-DBC8-1449-A578-CCAD6D2991BC}" type="slidenum">
              <a:rPr lang="de-DE" smtClean="0"/>
              <a:pPr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978397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Katrin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E6540-DBC8-1449-A578-CCAD6D2991BC}" type="slidenum">
              <a:rPr lang="de-DE" smtClean="0"/>
              <a:pPr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89334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Katrin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E6540-DBC8-1449-A578-CCAD6D2991BC}" type="slidenum">
              <a:rPr lang="de-DE" smtClean="0"/>
              <a:pPr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517657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Justin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E6540-DBC8-1449-A578-CCAD6D2991BC}" type="slidenum">
              <a:rPr lang="de-DE" smtClean="0"/>
              <a:pPr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615336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Katrin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E6540-DBC8-1449-A578-CCAD6D2991BC}" type="slidenum">
              <a:rPr lang="de-DE" smtClean="0"/>
              <a:pPr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54761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Katrin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E6540-DBC8-1449-A578-CCAD6D2991BC}" type="slidenum">
              <a:rPr lang="de-DE" smtClean="0"/>
              <a:pPr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471427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Justin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E6540-DBC8-1449-A578-CCAD6D2991BC}" type="slidenum">
              <a:rPr lang="de-DE" smtClean="0"/>
              <a:pPr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383887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Justin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E6540-DBC8-1449-A578-CCAD6D2991BC}" type="slidenum">
              <a:rPr lang="de-DE" smtClean="0"/>
              <a:pPr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209008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Katrin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E6540-DBC8-1449-A578-CCAD6D2991BC}" type="slidenum">
              <a:rPr lang="de-DE" smtClean="0"/>
              <a:pPr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285470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48001" y="1438812"/>
            <a:ext cx="7520410" cy="1470025"/>
          </a:xfrm>
        </p:spPr>
        <p:txBody>
          <a:bodyPr>
            <a:normAutofit/>
          </a:bodyPr>
          <a:lstStyle>
            <a:lvl1pPr algn="l">
              <a:defRPr sz="4000" b="1" i="0">
                <a:latin typeface="Source Sans Pro"/>
                <a:cs typeface="Source Sans Pro"/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648001" y="3176700"/>
            <a:ext cx="7520410" cy="2254848"/>
          </a:xfrm>
        </p:spPr>
        <p:txBody>
          <a:bodyPr/>
          <a:lstStyle>
            <a:lvl1pPr marL="0" indent="0" algn="l">
              <a:buNone/>
              <a:defRPr b="0" i="0">
                <a:solidFill>
                  <a:schemeClr val="tx1"/>
                </a:solidFill>
                <a:latin typeface="Source Sans Pro"/>
                <a:cs typeface="Source Sans Pro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Formatvorlage des Untertitelmasters durch Klicken bearbeiten</a:t>
            </a:r>
            <a:endParaRPr lang="de-DE" dirty="0"/>
          </a:p>
        </p:txBody>
      </p:sp>
      <p:sp>
        <p:nvSpPr>
          <p:cNvPr id="7" name="Datumsplatzhalter 3"/>
          <p:cNvSpPr>
            <a:spLocks noGrp="1"/>
          </p:cNvSpPr>
          <p:nvPr>
            <p:ph type="dt" sz="half" idx="2"/>
          </p:nvPr>
        </p:nvSpPr>
        <p:spPr>
          <a:xfrm>
            <a:off x="648000" y="6492816"/>
            <a:ext cx="2133600" cy="11195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700" b="0" i="0">
                <a:solidFill>
                  <a:schemeClr val="tx1"/>
                </a:solidFill>
                <a:latin typeface="Source Sans Pro"/>
                <a:cs typeface="Source Sans Pro"/>
              </a:defRPr>
            </a:lvl1pPr>
          </a:lstStyle>
          <a:p>
            <a:fld id="{C916D949-773C-3845-BFBA-C7D9987445EE}" type="datetime1">
              <a:rPr lang="de-DE" smtClean="0"/>
              <a:pPr/>
              <a:t>12.08.2020</a:t>
            </a:fld>
            <a:endParaRPr lang="de-DE" dirty="0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398400" y="6493481"/>
            <a:ext cx="2133600" cy="11129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700" b="1" i="0">
                <a:solidFill>
                  <a:schemeClr val="tx1"/>
                </a:solidFill>
                <a:latin typeface="Source Sans Pro"/>
                <a:cs typeface="Source Sans Pro"/>
              </a:defRPr>
            </a:lvl1pPr>
          </a:lstStyle>
          <a:p>
            <a:fld id="{E7BE1CCD-89A0-CC45-BF3E-2A331A7F0490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811256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7E3445-959C-4840-857B-0726FC3AABF6}" type="datetime1">
              <a:rPr lang="de-DE" smtClean="0"/>
              <a:pPr/>
              <a:t>12.08.2020</a:t>
            </a:fld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653694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16519-39B1-594B-9118-53EDDEBB1F38}" type="datetime1">
              <a:rPr lang="de-DE" smtClean="0"/>
              <a:pPr/>
              <a:t>12.08.2020</a:t>
            </a:fld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316972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3"/>
          <p:cNvSpPr>
            <a:spLocks noGrp="1"/>
          </p:cNvSpPr>
          <p:nvPr>
            <p:ph type="dt" sz="half" idx="2"/>
          </p:nvPr>
        </p:nvSpPr>
        <p:spPr>
          <a:xfrm>
            <a:off x="648000" y="6492816"/>
            <a:ext cx="2133600" cy="11195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700" b="0" i="0">
                <a:solidFill>
                  <a:schemeClr val="tx1"/>
                </a:solidFill>
                <a:latin typeface="Source Sans Pro"/>
                <a:cs typeface="Source Sans Pro"/>
              </a:defRPr>
            </a:lvl1pPr>
          </a:lstStyle>
          <a:p>
            <a:fld id="{C916D949-773C-3845-BFBA-C7D9987445EE}" type="datetime1">
              <a:rPr lang="de-DE" smtClean="0"/>
              <a:pPr/>
              <a:t>12.08.2020</a:t>
            </a:fld>
            <a:endParaRPr lang="de-DE" dirty="0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398400" y="6493481"/>
            <a:ext cx="2133600" cy="11129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700" b="1" i="0">
                <a:solidFill>
                  <a:schemeClr val="tx1"/>
                </a:solidFill>
                <a:latin typeface="Source Sans Pro"/>
                <a:cs typeface="Source Sans Pro"/>
              </a:defRPr>
            </a:lvl1pPr>
          </a:lstStyle>
          <a:p>
            <a:fld id="{E7BE1CCD-89A0-CC45-BF3E-2A331A7F0490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672646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AFB14-23E0-1F4C-A6C5-95691F2AB521}" type="datetime1">
              <a:rPr lang="de-DE" smtClean="0"/>
              <a:pPr/>
              <a:t>12.08.2020</a:t>
            </a:fld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980663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90EEAD-2E33-CB41-913B-6235DD169CF5}" type="datetime1">
              <a:rPr lang="de-DE" smtClean="0"/>
              <a:pPr/>
              <a:t>12.08.2020</a:t>
            </a:fld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799675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E645A-B693-BB43-8646-3B1C1BAD48BE}" type="datetime1">
              <a:rPr lang="de-DE" smtClean="0"/>
              <a:pPr/>
              <a:t>12.08.2020</a:t>
            </a:fld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976325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94868-D7B6-2349-81F6-28D3E8C9671D}" type="datetime1">
              <a:rPr lang="de-DE" smtClean="0"/>
              <a:pPr/>
              <a:t>12.08.2020</a:t>
            </a:fld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100859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ECBFB4-2031-A542-A2EF-20BD4D9E5256}" type="datetime1">
              <a:rPr lang="de-DE" smtClean="0"/>
              <a:pPr/>
              <a:t>12.08.2020</a:t>
            </a:fld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714461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88818-9833-2C4A-8849-8268EC11202B}" type="datetime1">
              <a:rPr lang="de-DE" smtClean="0"/>
              <a:pPr/>
              <a:t>12.08.2020</a:t>
            </a:fld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650675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04BE1-0C38-F948-9EB8-8FC2670177F0}" type="datetime1">
              <a:rPr lang="de-DE" smtClean="0"/>
              <a:pPr/>
              <a:t>12.08.2020</a:t>
            </a:fld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657594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gi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/>
          <p:nvPr/>
        </p:nvSpPr>
        <p:spPr>
          <a:xfrm>
            <a:off x="0" y="648000"/>
            <a:ext cx="8532000" cy="5670000"/>
          </a:xfrm>
          <a:prstGeom prst="rect">
            <a:avLst/>
          </a:prstGeom>
          <a:solidFill>
            <a:srgbClr val="E3E3E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648000" y="745650"/>
            <a:ext cx="7675432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48000" y="2021180"/>
            <a:ext cx="7675432" cy="4104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648000" y="6492816"/>
            <a:ext cx="2133600" cy="11195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700" b="0" i="0">
                <a:solidFill>
                  <a:schemeClr val="tx1"/>
                </a:solidFill>
                <a:latin typeface="Source Sans Pro"/>
                <a:cs typeface="Source Sans Pro"/>
              </a:defRPr>
            </a:lvl1pPr>
          </a:lstStyle>
          <a:p>
            <a:fld id="{C916D949-773C-3845-BFBA-C7D9987445EE}" type="datetime1">
              <a:rPr lang="de-DE" smtClean="0"/>
              <a:pPr/>
              <a:t>12.08.2020</a:t>
            </a:fld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398400" y="6493481"/>
            <a:ext cx="2133600" cy="11129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700" b="1" i="0">
                <a:solidFill>
                  <a:schemeClr val="tx1"/>
                </a:solidFill>
                <a:latin typeface="Source Sans Pro"/>
                <a:cs typeface="Source Sans Pro"/>
              </a:defRPr>
            </a:lvl1pPr>
          </a:lstStyle>
          <a:p>
            <a:fld id="{E7BE1CCD-89A0-CC45-BF3E-2A331A7F0490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7" name="Bild 6" descr="HSHL_Logo_horizontal_RGB_Sequenz_Animation.gif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8000" y="223200"/>
            <a:ext cx="1404000" cy="20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995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4000" b="1" i="0" kern="1200">
          <a:solidFill>
            <a:schemeClr val="tx1"/>
          </a:solidFill>
          <a:latin typeface="Source Sans Pro"/>
          <a:ea typeface="+mj-ea"/>
          <a:cs typeface="Source Sans Pro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b="0" i="0" kern="1200">
          <a:solidFill>
            <a:schemeClr val="tx1"/>
          </a:solidFill>
          <a:latin typeface="Source Sans Pro"/>
          <a:ea typeface="+mn-ea"/>
          <a:cs typeface="Source Sans Pro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b="0" i="0" kern="1200">
          <a:solidFill>
            <a:schemeClr val="tx1"/>
          </a:solidFill>
          <a:latin typeface="Source Sans Pro"/>
          <a:ea typeface="+mn-ea"/>
          <a:cs typeface="Source Sans Pro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b="0" i="0" kern="1200">
          <a:solidFill>
            <a:schemeClr val="tx1"/>
          </a:solidFill>
          <a:latin typeface="Source Sans Pro"/>
          <a:ea typeface="+mn-ea"/>
          <a:cs typeface="Source Sans Pro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b="0" i="0" kern="1200">
          <a:solidFill>
            <a:schemeClr val="tx1"/>
          </a:solidFill>
          <a:latin typeface="Source Sans Pro"/>
          <a:ea typeface="+mn-ea"/>
          <a:cs typeface="Source Sans Pro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b="0" i="0" kern="1200">
          <a:solidFill>
            <a:schemeClr val="tx1"/>
          </a:solidFill>
          <a:latin typeface="Source Sans Pro"/>
          <a:ea typeface="+mn-ea"/>
          <a:cs typeface="Source Sans Pro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jp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Rescue Robot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endParaRPr lang="de-DE" dirty="0"/>
          </a:p>
          <a:p>
            <a:r>
              <a:rPr lang="de-DE" dirty="0"/>
              <a:t>Gruppe 3: </a:t>
            </a:r>
          </a:p>
          <a:p>
            <a:r>
              <a:rPr lang="de-DE" dirty="0"/>
              <a:t>Katrin Glöwing, Domenic Drechsel, </a:t>
            </a:r>
          </a:p>
          <a:p>
            <a:r>
              <a:rPr lang="de-DE" dirty="0"/>
              <a:t>Justin Frommberger &amp; Alexander Wilms</a:t>
            </a:r>
          </a:p>
        </p:txBody>
      </p:sp>
    </p:spTree>
    <p:extLst>
      <p:ext uri="{BB962C8B-B14F-4D97-AF65-F5344CB8AC3E}">
        <p14:creationId xmlns:p14="http://schemas.microsoft.com/office/powerpoint/2010/main" val="6941280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21B394E-023C-4F4E-B5FB-36051D8B0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Konzept: Block-Diagramm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2B1A305-3ADA-4B16-BCBF-6A8A133284C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916D949-773C-3845-BFBA-C7D9987445EE}" type="datetime1">
              <a:rPr lang="de-DE" smtClean="0"/>
              <a:pPr/>
              <a:t>12.08.2020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DA5C5A7-8CD9-4612-917E-6EE8594C7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10</a:t>
            </a:fld>
            <a:endParaRPr lang="de-DE" dirty="0"/>
          </a:p>
        </p:txBody>
      </p:sp>
      <p:pic>
        <p:nvPicPr>
          <p:cNvPr id="9" name="Inhaltsplatzhalter 8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6B97B198-887F-4C19-8EEA-29AB3E9A34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67898" y="2020888"/>
            <a:ext cx="5235167" cy="410527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930354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BBFF2E8-3399-4CA2-9EE4-76AF0FBD9B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000" y="745650"/>
            <a:ext cx="3457274" cy="2511900"/>
          </a:xfrm>
        </p:spPr>
        <p:txBody>
          <a:bodyPr>
            <a:normAutofit/>
          </a:bodyPr>
          <a:lstStyle/>
          <a:p>
            <a:r>
              <a:rPr lang="en-US" dirty="0" err="1"/>
              <a:t>Konzept</a:t>
            </a:r>
            <a:r>
              <a:rPr lang="en-US" dirty="0"/>
              <a:t>: </a:t>
            </a:r>
            <a:r>
              <a:rPr lang="en-US" dirty="0" err="1"/>
              <a:t>Sequenz-diagramm</a:t>
            </a:r>
            <a:endParaRPr lang="de-DE" dirty="0"/>
          </a:p>
        </p:txBody>
      </p:sp>
      <p:pic>
        <p:nvPicPr>
          <p:cNvPr id="7" name="Inhaltsplatzhalter 6" descr="Ein Bild, das Text, Karte, Tisch enthält.&#10;&#10;Automatisch generierte Beschreibung">
            <a:extLst>
              <a:ext uri="{FF2B5EF4-FFF2-40B4-BE49-F238E27FC236}">
                <a16:creationId xmlns:a16="http://schemas.microsoft.com/office/drawing/2014/main" id="{F160343B-486C-4F8A-9889-F9DC08546D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105274" y="548918"/>
            <a:ext cx="4294357" cy="630908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4102D56-FDC6-49DC-A0D0-2F1F62B1574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916D949-773C-3845-BFBA-C7D9987445EE}" type="datetime1">
              <a:rPr lang="de-DE" smtClean="0"/>
              <a:pPr/>
              <a:t>12.08.2020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2ADE344-2E5B-4CE8-BE35-476F648150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11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90864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0EBCF2-02CE-4C36-96CF-15EEEA8FB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Konzept: Klassendiagramm</a:t>
            </a:r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EB9DE879-8490-4355-9157-C1EC818058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53727" y="2020888"/>
            <a:ext cx="6663509" cy="410527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EF7278A-149F-46BE-B084-408A759A5C4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916D949-773C-3845-BFBA-C7D9987445EE}" type="datetime1">
              <a:rPr lang="de-DE" smtClean="0"/>
              <a:pPr/>
              <a:t>12.08.2020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F3FED33-ED45-4C2A-892F-80A9B91441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12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763746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6940C6-B499-4A6D-BA38-E10AF0603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Software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0DC6FEC-AFDC-4ADA-B6C1-0D9720A3167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916D949-773C-3845-BFBA-C7D9987445EE}" type="datetime1">
              <a:rPr lang="de-DE" smtClean="0"/>
              <a:pPr/>
              <a:t>12.08.2020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EE22F9A-9745-4CB8-8F18-18CF14FE86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13</a:t>
            </a:fld>
            <a:endParaRPr lang="de-DE" dirty="0"/>
          </a:p>
        </p:txBody>
      </p:sp>
      <p:sp>
        <p:nvSpPr>
          <p:cNvPr id="7" name="Inhaltsplatzhalt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53500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Auflistung HW (Vor-Nachteile)</a:t>
            </a:r>
            <a:endParaRPr lang="de-DE" dirty="0"/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395" y="2015432"/>
            <a:ext cx="3206407" cy="4105275"/>
          </a:xfrm>
        </p:spPr>
      </p:pic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916D949-773C-3845-BFBA-C7D9987445EE}" type="datetime1">
              <a:rPr lang="de-DE" smtClean="0"/>
              <a:pPr/>
              <a:t>12.08.2020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14</a:t>
            </a:fld>
            <a:endParaRPr lang="de-DE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0488" y="2016619"/>
            <a:ext cx="3862944" cy="4104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989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Festlegung HW</a:t>
            </a:r>
            <a:endParaRPr lang="de-DE" dirty="0"/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714" y="2307182"/>
            <a:ext cx="4396616" cy="3140440"/>
          </a:xfrm>
        </p:spPr>
      </p:pic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916D949-773C-3845-BFBA-C7D9987445EE}" type="datetime1">
              <a:rPr lang="de-DE" smtClean="0"/>
              <a:pPr/>
              <a:t>12.08.2020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15</a:t>
            </a:fld>
            <a:endParaRPr lang="de-DE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666" y="2286001"/>
            <a:ext cx="3647766" cy="3161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927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7611EDE-7CC2-4532-9541-74132ED9FF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Skizze</a:t>
            </a:r>
            <a:r>
              <a:rPr lang="en-US" dirty="0"/>
              <a:t> </a:t>
            </a:r>
            <a:r>
              <a:rPr lang="en-US" dirty="0" smtClean="0"/>
              <a:t>des </a:t>
            </a:r>
            <a:r>
              <a:rPr lang="en-US" dirty="0" err="1" smtClean="0"/>
              <a:t>ersten</a:t>
            </a:r>
            <a:r>
              <a:rPr lang="en-US" dirty="0" smtClean="0"/>
              <a:t> </a:t>
            </a:r>
            <a:r>
              <a:rPr lang="en-US" dirty="0"/>
              <a:t>Ansatzes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6B73BD3-9D2D-407C-8A8E-176EA884999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916D949-773C-3845-BFBA-C7D9987445EE}" type="datetime1">
              <a:rPr lang="de-DE" smtClean="0"/>
              <a:pPr/>
              <a:t>12.08.2020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F087279-F45A-4666-A124-77A33307F0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16</a:t>
            </a:fld>
            <a:endParaRPr lang="de-DE" dirty="0"/>
          </a:p>
        </p:txBody>
      </p:sp>
      <p:pic>
        <p:nvPicPr>
          <p:cNvPr id="9" name="Grafik 8" descr="Ein Bild, das Text, Karte enthält.&#10;&#10;Automatisch generierte Beschreibung">
            <a:extLst>
              <a:ext uri="{FF2B5EF4-FFF2-40B4-BE49-F238E27FC236}">
                <a16:creationId xmlns:a16="http://schemas.microsoft.com/office/drawing/2014/main" id="{77AF671A-735D-4DE8-AA18-0DB46CC769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568" y="2255303"/>
            <a:ext cx="2586997" cy="35308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FCD6B4B4-01A9-421E-AF1D-810981BF4FDF}"/>
              </a:ext>
            </a:extLst>
          </p:cNvPr>
          <p:cNvSpPr txBox="1">
            <a:spLocks/>
          </p:cNvSpPr>
          <p:nvPr/>
        </p:nvSpPr>
        <p:spPr>
          <a:xfrm>
            <a:off x="648000" y="2021180"/>
            <a:ext cx="7675432" cy="4104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b="0" i="0" kern="1200">
                <a:solidFill>
                  <a:schemeClr val="tx1"/>
                </a:solidFill>
                <a:latin typeface="Source Sans Pro"/>
                <a:ea typeface="+mn-ea"/>
                <a:cs typeface="Source Sans Pro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b="0" i="0" kern="1200">
                <a:solidFill>
                  <a:schemeClr val="tx1"/>
                </a:solidFill>
                <a:latin typeface="Source Sans Pro"/>
                <a:ea typeface="+mn-ea"/>
                <a:cs typeface="Source Sans Pro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Source Sans Pro"/>
                <a:ea typeface="+mn-ea"/>
                <a:cs typeface="Source Sans Pro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solidFill>
                  <a:schemeClr val="tx1"/>
                </a:solidFill>
                <a:latin typeface="Source Sans Pro"/>
                <a:ea typeface="+mn-ea"/>
                <a:cs typeface="Source Sans Pro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b="0" i="0" kern="1200">
                <a:solidFill>
                  <a:schemeClr val="tx1"/>
                </a:solidFill>
                <a:latin typeface="Source Sans Pro"/>
                <a:ea typeface="+mn-ea"/>
                <a:cs typeface="Source Sans Pro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/>
              <a:t>				</a:t>
            </a:r>
          </a:p>
        </p:txBody>
      </p:sp>
      <p:pic>
        <p:nvPicPr>
          <p:cNvPr id="11" name="Inhaltsplatzhalter 5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641" y="2241488"/>
            <a:ext cx="3347715" cy="35446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73224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Design (Entwurf)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916D949-773C-3845-BFBA-C7D9987445EE}" type="datetime1">
              <a:rPr lang="de-DE" smtClean="0"/>
              <a:pPr/>
              <a:t>12.08.2020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17</a:t>
            </a:fld>
            <a:endParaRPr lang="de-DE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8173" y="2020888"/>
            <a:ext cx="3565259" cy="20062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5233" y="4159395"/>
            <a:ext cx="3611138" cy="20383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Inhaltsplatzhalter 9"/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083" y="2459800"/>
            <a:ext cx="4162311" cy="29298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1239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922839-98D7-42DD-8141-5792F26414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Design (</a:t>
            </a:r>
            <a:r>
              <a:rPr lang="de-DE" dirty="0" err="1" smtClean="0"/>
              <a:t>PaperPrototype</a:t>
            </a:r>
            <a:r>
              <a:rPr lang="de-DE" dirty="0" smtClean="0"/>
              <a:t>)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FF5DB43-C5C2-4603-8950-2F4D289C33C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916D949-773C-3845-BFBA-C7D9987445EE}" type="datetime1">
              <a:rPr lang="de-DE" smtClean="0"/>
              <a:pPr/>
              <a:t>12.08.2020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D710FA8-E947-4D10-B410-2ED2EDC230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18</a:t>
            </a:fld>
            <a:endParaRPr lang="de-DE" dirty="0"/>
          </a:p>
        </p:txBody>
      </p:sp>
      <p:pic>
        <p:nvPicPr>
          <p:cNvPr id="9" name="Inhaltsplatzhalter 6" descr="Ein Bild, das Text, Whiteboard enthält.&#10;&#10;Automatisch generierte Beschreibung">
            <a:extLst>
              <a:ext uri="{FF2B5EF4-FFF2-40B4-BE49-F238E27FC236}">
                <a16:creationId xmlns:a16="http://schemas.microsoft.com/office/drawing/2014/main" id="{6A4E3BE3-E59F-4826-A015-400CDB86F7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535"/>
          <a:stretch/>
        </p:blipFill>
        <p:spPr>
          <a:xfrm>
            <a:off x="1790877" y="1888650"/>
            <a:ext cx="5389678" cy="410527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56296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Design (CAD)</a:t>
            </a:r>
            <a:endParaRPr lang="de-DE" dirty="0"/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58" y="2317776"/>
            <a:ext cx="3136339" cy="32735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916D949-773C-3845-BFBA-C7D9987445EE}" type="datetime1">
              <a:rPr lang="de-DE" smtClean="0"/>
              <a:pPr/>
              <a:t>12.08.2020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19</a:t>
            </a:fld>
            <a:endParaRPr lang="de-DE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2817" y="2324974"/>
            <a:ext cx="2222935" cy="32735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9072" y="2317776"/>
            <a:ext cx="2865718" cy="32807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7809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Motivation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Menschen bzw. Lebewesen und Objekte retten</a:t>
            </a:r>
          </a:p>
          <a:p>
            <a:r>
              <a:rPr lang="de-DE" dirty="0"/>
              <a:t>Bei Naturkatastrophen oder schweren Unfällen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916D949-773C-3845-BFBA-C7D9987445EE}" type="datetime1">
              <a:rPr lang="de-DE" smtClean="0"/>
              <a:pPr/>
              <a:t>12.08.2020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116132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Design (Konzept - </a:t>
            </a:r>
            <a:r>
              <a:rPr lang="de-DE" dirty="0"/>
              <a:t>R</a:t>
            </a:r>
            <a:r>
              <a:rPr lang="de-DE" dirty="0" smtClean="0"/>
              <a:t>endering)</a:t>
            </a:r>
            <a:endParaRPr lang="de-DE" dirty="0"/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27" t="27802" r="21812" b="12741"/>
          <a:stretch/>
        </p:blipFill>
        <p:spPr>
          <a:xfrm>
            <a:off x="2227843" y="2058317"/>
            <a:ext cx="4552098" cy="37626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916D949-773C-3845-BFBA-C7D9987445EE}" type="datetime1">
              <a:rPr lang="de-DE" smtClean="0"/>
              <a:pPr/>
              <a:t>12.08.2020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20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23040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7692297-3F86-416B-875A-0D1AE6F76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Auswertung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2EDFE12-5897-4A05-918E-F1E19164F9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6956A3F-6F1E-47C7-B009-C0BE04EA6D0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916D949-773C-3845-BFBA-C7D9987445EE}" type="datetime1">
              <a:rPr lang="de-DE" smtClean="0"/>
              <a:pPr/>
              <a:t>12.08.2020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7C3EACF-C150-4920-B061-F6A2647698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21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56947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6903EB-9E3B-43D9-B0B7-7E1C23B782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Zusammenfassung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FA5A733-7E13-4AF2-94E9-080E2A4B5E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0B3D37-6E7F-4387-85D3-A2D109F7AB2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916D949-773C-3845-BFBA-C7D9987445EE}" type="datetime1">
              <a:rPr lang="de-DE" smtClean="0"/>
              <a:pPr/>
              <a:t>12.08.2020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59E5CC3-95D1-4ECD-827E-726E0E0A80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22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296438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AEC594A-7D71-44EA-AC10-DB8D3990EB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Ausblick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E5473A5-AC0A-45B3-82CF-0D6015100A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B81572E-72AD-48D8-8FCB-2D539F47EF4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916D949-773C-3845-BFBA-C7D9987445EE}" type="datetime1">
              <a:rPr lang="de-DE" smtClean="0"/>
              <a:pPr/>
              <a:t>12.08.2020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E33D3B1-2CF0-4A1B-9049-A569100AE0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23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786701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F9F652-DA99-4865-BC71-0382F5F1C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EF0FE90-DDC5-4FD8-8EF9-EEC1E2EE87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708ECAB-D507-43BE-A07F-59054B480B2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916D949-773C-3845-BFBA-C7D9987445EE}" type="datetime1">
              <a:rPr lang="de-DE" smtClean="0"/>
              <a:pPr/>
              <a:t>12.08.2020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B8E9876-2160-4320-AC72-E61E5C98FF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24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363990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889B2F8-AB9B-4E80-8316-A348ADCE59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Konzept</a:t>
            </a:r>
            <a:r>
              <a:rPr lang="en-US" dirty="0"/>
              <a:t>: </a:t>
            </a:r>
            <a:r>
              <a:rPr lang="en-US" dirty="0" err="1"/>
              <a:t>Anforderungen</a:t>
            </a:r>
            <a:endParaRPr lang="en-US" dirty="0"/>
          </a:p>
        </p:txBody>
      </p:sp>
      <p:pic>
        <p:nvPicPr>
          <p:cNvPr id="7" name="Inhaltsplatzhalter 6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C7D069BC-E0BC-4022-80DE-E3224BC6B2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13143" y="1632857"/>
            <a:ext cx="4317713" cy="497191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079E222-D75A-4635-A11C-820565AE53F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916D949-773C-3845-BFBA-C7D9987445EE}" type="datetime1">
              <a:rPr lang="de-DE" smtClean="0"/>
              <a:pPr/>
              <a:t>12.08.2020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C1BDF55-C0C1-43DF-8FC0-BA1A23A2DC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047582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045DBB-725B-44D8-8FBA-09F396684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Konzept: Konzept</a:t>
            </a:r>
          </a:p>
        </p:txBody>
      </p:sp>
      <p:pic>
        <p:nvPicPr>
          <p:cNvPr id="7" name="Inhaltsplatzhalter 6" descr="Ein Bild, das Karte enthält.&#10;&#10;Automatisch generierte Beschreibung">
            <a:extLst>
              <a:ext uri="{FF2B5EF4-FFF2-40B4-BE49-F238E27FC236}">
                <a16:creationId xmlns:a16="http://schemas.microsoft.com/office/drawing/2014/main" id="{F5A3418F-EF6C-4FBE-BC08-C9B2FBB158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04054" y="2020888"/>
            <a:ext cx="6562854" cy="410527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17BBBB2-BEB9-4186-8F82-16D3DF6A5D9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916D949-773C-3845-BFBA-C7D9987445EE}" type="datetime1">
              <a:rPr lang="de-DE" smtClean="0"/>
              <a:pPr/>
              <a:t>12.08.2020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4E413DD-31D8-44C9-88ED-C006804A90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181785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AE3C87E-5DAA-439F-BE6C-8F80876E5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Konzept</a:t>
            </a:r>
            <a:r>
              <a:rPr lang="en-US" dirty="0"/>
              <a:t>: Use Case</a:t>
            </a:r>
          </a:p>
        </p:txBody>
      </p:sp>
      <p:pic>
        <p:nvPicPr>
          <p:cNvPr id="7" name="Inhaltsplatzhalter 6" descr="Ein Bild, das Text enthält.&#10;&#10;Automatisch generierte Beschreibung">
            <a:extLst>
              <a:ext uri="{FF2B5EF4-FFF2-40B4-BE49-F238E27FC236}">
                <a16:creationId xmlns:a16="http://schemas.microsoft.com/office/drawing/2014/main" id="{9440E8E2-2F2A-47DE-A4F0-F7AEC90A0E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47649" y="2020888"/>
            <a:ext cx="6875665" cy="410527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17841FF-13F1-4983-BCEE-22741152892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916D949-773C-3845-BFBA-C7D9987445EE}" type="datetime1">
              <a:rPr lang="de-DE" smtClean="0"/>
              <a:pPr/>
              <a:t>12.08.2020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8D8EC77-E371-4235-B4FA-BACF2435F8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034976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89F3720-E613-44FE-A5A4-0071D7185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Konzept: Aktivitätsdiagramm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D4A8402-37C0-48F8-8C36-9714FC91B1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BBDCD0B-3F01-41F5-A63A-77958461FBCF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916D949-773C-3845-BFBA-C7D9987445EE}" type="datetime1">
              <a:rPr lang="de-DE" smtClean="0"/>
              <a:pPr/>
              <a:t>12.08.2020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5664A0D-4FFA-4DA5-A43B-384B99A3D7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062172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C51AAA-1B1B-4942-9BAC-AD66E8057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Konzept</a:t>
            </a:r>
            <a:r>
              <a:rPr lang="en-US" dirty="0"/>
              <a:t>: </a:t>
            </a:r>
            <a:r>
              <a:rPr lang="de-DE" dirty="0"/>
              <a:t>Szenarien (Entwurf)</a:t>
            </a:r>
          </a:p>
        </p:txBody>
      </p:sp>
      <p:graphicFrame>
        <p:nvGraphicFramePr>
          <p:cNvPr id="6" name="Tabelle 6">
            <a:extLst>
              <a:ext uri="{FF2B5EF4-FFF2-40B4-BE49-F238E27FC236}">
                <a16:creationId xmlns:a16="http://schemas.microsoft.com/office/drawing/2014/main" id="{C7D29D01-CA0F-495C-8485-53F7D7E3739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95039141"/>
              </p:ext>
            </p:extLst>
          </p:nvPr>
        </p:nvGraphicFramePr>
        <p:xfrm>
          <a:off x="647700" y="2020888"/>
          <a:ext cx="7716191" cy="3906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4506">
                  <a:extLst>
                    <a:ext uri="{9D8B030D-6E8A-4147-A177-3AD203B41FA5}">
                      <a16:colId xmlns:a16="http://schemas.microsoft.com/office/drawing/2014/main" val="2905187889"/>
                    </a:ext>
                  </a:extLst>
                </a:gridCol>
                <a:gridCol w="3001252">
                  <a:extLst>
                    <a:ext uri="{9D8B030D-6E8A-4147-A177-3AD203B41FA5}">
                      <a16:colId xmlns:a16="http://schemas.microsoft.com/office/drawing/2014/main" val="4270871997"/>
                    </a:ext>
                  </a:extLst>
                </a:gridCol>
                <a:gridCol w="4330433">
                  <a:extLst>
                    <a:ext uri="{9D8B030D-6E8A-4147-A177-3AD203B41FA5}">
                      <a16:colId xmlns:a16="http://schemas.microsoft.com/office/drawing/2014/main" val="24771170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1.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b="1" noProof="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Bergung nach Vulkanausbruch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de-DE" sz="160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Hitzebeständig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054765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2.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b="1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Reparaturen</a:t>
                      </a:r>
                      <a:r>
                        <a:rPr lang="en-US" sz="1600" b="1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 an </a:t>
                      </a:r>
                      <a:r>
                        <a:rPr lang="en-US" sz="1600" b="1" dirty="0" err="1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Atomkraftwerken</a:t>
                      </a:r>
                      <a:endParaRPr lang="en-US" sz="1600" b="1" dirty="0"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de-DE" sz="160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Liveschaltung und Verwendung des Roboterarms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de-DE" sz="160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Schutzummantelung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068880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3.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 err="1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Bergung</a:t>
                      </a:r>
                      <a:r>
                        <a:rPr lang="en-US" sz="1600" b="1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 </a:t>
                      </a:r>
                      <a:r>
                        <a:rPr lang="en-US" sz="1600" b="1" dirty="0" err="1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nach</a:t>
                      </a:r>
                      <a:r>
                        <a:rPr lang="en-US" sz="1600" b="1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 </a:t>
                      </a:r>
                      <a:r>
                        <a:rPr lang="en-US" sz="1600" b="1" dirty="0" err="1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Überflutung</a:t>
                      </a:r>
                      <a:r>
                        <a:rPr lang="en-US" sz="1600" b="1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/Tsunami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de-DE" sz="160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Liveschaltung und Verwendung des Roboterarms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de-DE" sz="160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Wärmebildkamera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557902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600" b="1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4.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 err="1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Schiffsunglück</a:t>
                      </a:r>
                      <a:endParaRPr lang="de-DE" sz="1600" b="1" dirty="0"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de-DE" sz="160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Auf Wasser fahren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de-DE" sz="160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Liveschaltung und Verwendung des Roboterarms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42482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600" b="1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5.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 err="1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Waldbrände</a:t>
                      </a:r>
                      <a:endParaRPr lang="de-DE" sz="1600" b="1" dirty="0"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de-DE" sz="160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Wassertank und Wasserschlauch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de-DE" sz="160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Feuerundurchlässige Ummantelung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de-DE" sz="1600" dirty="0" err="1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Lifeschaltung</a:t>
                      </a:r>
                      <a:r>
                        <a:rPr lang="de-DE" sz="160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 unter Verwendung des Roboterarms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9868556"/>
                  </a:ext>
                </a:extLst>
              </a:tr>
            </a:tbl>
          </a:graphicData>
        </a:graphic>
      </p:graphicFrame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8CDB78D-8613-42B9-AC09-97E2322B619F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916D949-773C-3845-BFBA-C7D9987445EE}" type="datetime1">
              <a:rPr lang="de-DE" smtClean="0"/>
              <a:pPr/>
              <a:t>12.08.2020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A54710D-5E5B-4E46-ADA4-E7130D3CF0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60300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94BF88-D179-49F6-A36A-B04F6ABA6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Konzept: Finales Szenario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6409387-8380-48AA-9B27-59C4B335A7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000" dirty="0"/>
              <a:t>Explosion im Mehrfamilienhaus</a:t>
            </a:r>
          </a:p>
          <a:p>
            <a:r>
              <a:rPr lang="de-DE" sz="2000" dirty="0"/>
              <a:t>brennende Gegenstände außerhalb</a:t>
            </a:r>
          </a:p>
          <a:p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E55FDE0-4273-4EAD-B733-87A79BBF4C5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916D949-773C-3845-BFBA-C7D9987445EE}" type="datetime1">
              <a:rPr lang="de-DE" smtClean="0"/>
              <a:pPr/>
              <a:t>12.08.2020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A340353-E3E2-4E35-8118-FA49EBCC36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8</a:t>
            </a:fld>
            <a:endParaRPr lang="de-DE" dirty="0"/>
          </a:p>
        </p:txBody>
      </p:sp>
      <p:pic>
        <p:nvPicPr>
          <p:cNvPr id="7" name="Grafik 6" descr="Ein Bild, das Text, Karte enthält.&#10;&#10;Automatisch generierte Beschreibung">
            <a:extLst>
              <a:ext uri="{FF2B5EF4-FFF2-40B4-BE49-F238E27FC236}">
                <a16:creationId xmlns:a16="http://schemas.microsoft.com/office/drawing/2014/main" id="{BA3BCD55-3F3F-4327-82AF-56EDDC9426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2408" y="2743201"/>
            <a:ext cx="5526615" cy="33691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19061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4BC68B-9DC9-4D40-8191-4401C4170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Konzept: Stakeholder</a:t>
            </a:r>
          </a:p>
        </p:txBody>
      </p:sp>
      <p:graphicFrame>
        <p:nvGraphicFramePr>
          <p:cNvPr id="6" name="Tabelle 6">
            <a:extLst>
              <a:ext uri="{FF2B5EF4-FFF2-40B4-BE49-F238E27FC236}">
                <a16:creationId xmlns:a16="http://schemas.microsoft.com/office/drawing/2014/main" id="{E794A4B5-9A05-44CB-B3A6-500183D2630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7674438"/>
              </p:ext>
            </p:extLst>
          </p:nvPr>
        </p:nvGraphicFramePr>
        <p:xfrm>
          <a:off x="647700" y="2020888"/>
          <a:ext cx="7675562" cy="42214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45237">
                  <a:extLst>
                    <a:ext uri="{9D8B030D-6E8A-4147-A177-3AD203B41FA5}">
                      <a16:colId xmlns:a16="http://schemas.microsoft.com/office/drawing/2014/main" val="2648691774"/>
                    </a:ext>
                  </a:extLst>
                </a:gridCol>
                <a:gridCol w="1469772">
                  <a:extLst>
                    <a:ext uri="{9D8B030D-6E8A-4147-A177-3AD203B41FA5}">
                      <a16:colId xmlns:a16="http://schemas.microsoft.com/office/drawing/2014/main" val="2843603392"/>
                    </a:ext>
                  </a:extLst>
                </a:gridCol>
                <a:gridCol w="5860553">
                  <a:extLst>
                    <a:ext uri="{9D8B030D-6E8A-4147-A177-3AD203B41FA5}">
                      <a16:colId xmlns:a16="http://schemas.microsoft.com/office/drawing/2014/main" val="19692340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sz="1300" b="1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1.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de-DE" sz="1300" b="1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Politiker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de-DE" sz="130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Das Fahrzeug hat Kontakt mit der Umwelt und Personen, dies kann zu rechtlichen Problemen führen.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de-DE" sz="130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Durch bestimmte Erweiterungen am Rettungsauto, könnte die Umwelt verbessert werden.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99604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300" b="1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2.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de-DE" sz="1300" b="1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Menschen, die gerettet werden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de-DE" sz="130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Sind nicht einverstanden mit der neuen Technik, möchten diese nicht in Anspruch nehmen.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de-DE" sz="130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Sind begeistert von der Idee und unterstützen das Projekt.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169843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300" b="1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3.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de-DE" sz="1300" b="1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Feuerwehr &amp; Polizei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de-DE" sz="130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Sind gegen die Einführung eines technischen Hilfsmittels, da Arbeitsplätze wegfallen.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de-DE" sz="130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Freuen sich über die Verbesserung der Arbeitsbedingungen und die Unterstützung.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82963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300" b="1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4.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de-DE" sz="1300" b="1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Sponsoren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de-DE" sz="130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Sehen den technischen Erfolg nicht und möchten deshalb den preislichen Aufwand nicht finanzieren.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de-DE" sz="130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Sind skeptisch doch interessiert an der neuen Technik und möchte dies finanzieren.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de-DE" sz="130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Sehen das Potential in der neuen Technik und freuen sich so ein großes neues Projekt zu unterstützen.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194871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300" b="1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5.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de-DE" sz="1300" b="1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Mitbürger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de-DE" sz="130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Haben Angst in einen Unfall mit dem Rettungsauto zu geraten.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de-DE" sz="130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Fühlen sich sicherer durch das Rettungsauto.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07640895"/>
                  </a:ext>
                </a:extLst>
              </a:tr>
            </a:tbl>
          </a:graphicData>
        </a:graphic>
      </p:graphicFrame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DBA2C18-6119-49D0-91E5-2978A3433B7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916D949-773C-3845-BFBA-C7D9987445EE}" type="datetime1">
              <a:rPr lang="de-DE" smtClean="0"/>
              <a:pPr/>
              <a:t>12.08.2020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CE9E6CA-7AAC-4D3A-BE1E-A64D01356C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39064373"/>
      </p:ext>
    </p:extLst>
  </p:cSld>
  <p:clrMapOvr>
    <a:masterClrMapping/>
  </p:clrMapOvr>
</p:sld>
</file>

<file path=ppt/theme/theme1.xml><?xml version="1.0" encoding="utf-8"?>
<a:theme xmlns:a="http://schemas.openxmlformats.org/drawingml/2006/main" name="HSHL_PowerPoint_Master_Vorlag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HSHL_PowerPoint_Master_Vorlage</Template>
  <TotalTime>0</TotalTime>
  <Words>393</Words>
  <Application>Microsoft Office PowerPoint</Application>
  <PresentationFormat>Bildschirmpräsentation (4:3)</PresentationFormat>
  <Paragraphs>144</Paragraphs>
  <Slides>24</Slides>
  <Notes>14</Notes>
  <HiddenSlides>2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24</vt:i4>
      </vt:variant>
    </vt:vector>
  </HeadingPairs>
  <TitlesOfParts>
    <vt:vector size="28" baseType="lpstr">
      <vt:lpstr>Arial</vt:lpstr>
      <vt:lpstr>Calibri</vt:lpstr>
      <vt:lpstr>Source Sans Pro</vt:lpstr>
      <vt:lpstr>HSHL_PowerPoint_Master_Vorlage</vt:lpstr>
      <vt:lpstr>Rescue Robot</vt:lpstr>
      <vt:lpstr>Motivation</vt:lpstr>
      <vt:lpstr>Konzept: Anforderungen</vt:lpstr>
      <vt:lpstr>Konzept: Konzept</vt:lpstr>
      <vt:lpstr>Konzept: Use Case</vt:lpstr>
      <vt:lpstr>Konzept: Aktivitätsdiagramm</vt:lpstr>
      <vt:lpstr>Konzept: Szenarien (Entwurf)</vt:lpstr>
      <vt:lpstr>Konzept: Finales Szenario</vt:lpstr>
      <vt:lpstr>Konzept: Stakeholder</vt:lpstr>
      <vt:lpstr>Konzept: Block-Diagramm</vt:lpstr>
      <vt:lpstr>Konzept: Sequenz-diagramm</vt:lpstr>
      <vt:lpstr>Konzept: Klassendiagramm</vt:lpstr>
      <vt:lpstr>Software</vt:lpstr>
      <vt:lpstr>Auflistung HW (Vor-Nachteile)</vt:lpstr>
      <vt:lpstr>Festlegung HW</vt:lpstr>
      <vt:lpstr>Skizze des ersten Ansatzes</vt:lpstr>
      <vt:lpstr>Design (Entwurf)</vt:lpstr>
      <vt:lpstr>Design (PaperPrototype)</vt:lpstr>
      <vt:lpstr>Design (CAD)</vt:lpstr>
      <vt:lpstr>Design (Konzept - Rendering)</vt:lpstr>
      <vt:lpstr>Auswertung</vt:lpstr>
      <vt:lpstr>Zusammenfassung</vt:lpstr>
      <vt:lpstr>Ausblick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creator>Katrin Glöwing</dc:creator>
  <cp:lastModifiedBy>Lenovo</cp:lastModifiedBy>
  <cp:revision>23</cp:revision>
  <dcterms:created xsi:type="dcterms:W3CDTF">2017-12-05T19:21:36Z</dcterms:created>
  <dcterms:modified xsi:type="dcterms:W3CDTF">2020-08-12T08:09:10Z</dcterms:modified>
</cp:coreProperties>
</file>